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Codec Pro ExtraBold" charset="1" panose="00000700000000000000"/>
      <p:regular r:id="rId18"/>
    </p:embeddedFont>
    <p:embeddedFont>
      <p:font typeface="Codec Pro ExtraBold Bold" charset="1" panose="000009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2.jpeg" Type="http://schemas.openxmlformats.org/officeDocument/2006/relationships/image"/><Relationship Id="rId7" Target="../media/image43.png" Type="http://schemas.openxmlformats.org/officeDocument/2006/relationships/image"/><Relationship Id="rId8" Target="https://team-2-dsci-6002-f23-fp-unlocking-the-art-of-writing.azurewebsites.net" TargetMode="External" Type="http://schemas.openxmlformats.org/officeDocument/2006/relationships/hyperlink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4.jpe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11" Target="../media/image11.jpeg" Type="http://schemas.openxmlformats.org/officeDocument/2006/relationships/image"/><Relationship Id="rId12" Target="../media/image12.jpe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6329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t="0" r="-482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52928" y="3206708"/>
            <a:ext cx="3459096" cy="569486"/>
            <a:chOff x="0" y="0"/>
            <a:chExt cx="825638" cy="1359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5638" cy="135928"/>
            </a:xfrm>
            <a:custGeom>
              <a:avLst/>
              <a:gdLst/>
              <a:ahLst/>
              <a:cxnLst/>
              <a:rect r="r" b="b" t="t" l="l"/>
              <a:pathLst>
                <a:path h="135928" w="82563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25638" cy="154978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Team 2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52928" y="4013917"/>
            <a:ext cx="9203409" cy="326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95"/>
              </a:lnSpc>
            </a:pPr>
            <a:r>
              <a:rPr lang="en-US" sz="6453">
                <a:solidFill>
                  <a:srgbClr val="1C5739"/>
                </a:solidFill>
                <a:latin typeface="Codec Pro ExtraBold Bold"/>
              </a:rPr>
              <a:t>UNLOCKING</a:t>
            </a:r>
          </a:p>
          <a:p>
            <a:pPr>
              <a:lnSpc>
                <a:spcPts val="6195"/>
              </a:lnSpc>
            </a:pPr>
          </a:p>
          <a:p>
            <a:pPr>
              <a:lnSpc>
                <a:spcPts val="6195"/>
              </a:lnSpc>
            </a:pPr>
            <a:r>
              <a:rPr lang="en-US" sz="6453">
                <a:solidFill>
                  <a:srgbClr val="1C5739"/>
                </a:solidFill>
                <a:latin typeface="Codec Pro ExtraBold"/>
              </a:rPr>
              <a:t>THE ART OF WRITING</a:t>
            </a:r>
          </a:p>
          <a:p>
            <a:pPr>
              <a:lnSpc>
                <a:spcPts val="6195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52928" y="8179550"/>
            <a:ext cx="8490450" cy="108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4"/>
              </a:lnSpc>
            </a:pPr>
            <a:r>
              <a:rPr lang="en-US" sz="3146" spc="-31">
                <a:solidFill>
                  <a:srgbClr val="000000"/>
                </a:solidFill>
                <a:latin typeface="DM Sans"/>
              </a:rPr>
              <a:t>Analyzing Behavioral Patterns for Enhanced Writing Quality Assessment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01664" y="1425394"/>
            <a:ext cx="4486336" cy="1594049"/>
            <a:chOff x="0" y="0"/>
            <a:chExt cx="4073040" cy="144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3017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3017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604853" y="934809"/>
            <a:ext cx="2264977" cy="2263391"/>
            <a:chOff x="0" y="0"/>
            <a:chExt cx="2056320" cy="2054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492190" y="3660310"/>
            <a:ext cx="4490302" cy="1596428"/>
            <a:chOff x="0" y="0"/>
            <a:chExt cx="4076640" cy="1449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76573" cy="1449324"/>
            </a:xfrm>
            <a:custGeom>
              <a:avLst/>
              <a:gdLst/>
              <a:ahLst/>
              <a:cxnLst/>
              <a:rect r="r" b="b" t="t" l="l"/>
              <a:pathLst>
                <a:path h="1449324" w="4076573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358512" y="3021822"/>
            <a:ext cx="2267356" cy="2265770"/>
            <a:chOff x="0" y="0"/>
            <a:chExt cx="2058480" cy="20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410598" y="5630018"/>
            <a:ext cx="4489509" cy="1594842"/>
            <a:chOff x="0" y="0"/>
            <a:chExt cx="4075920" cy="1447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952353" y="5143500"/>
            <a:ext cx="2264184" cy="2264184"/>
            <a:chOff x="0" y="0"/>
            <a:chExt cx="2055600" cy="205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004268" y="8405405"/>
            <a:ext cx="4487922" cy="1594049"/>
            <a:chOff x="0" y="0"/>
            <a:chExt cx="4074480" cy="1447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74414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4414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744930" y="7812850"/>
            <a:ext cx="2263391" cy="2265770"/>
            <a:chOff x="0" y="0"/>
            <a:chExt cx="2054880" cy="2057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6065823" y="8134932"/>
            <a:ext cx="1621605" cy="1621605"/>
          </a:xfrm>
          <a:custGeom>
            <a:avLst/>
            <a:gdLst/>
            <a:ahLst/>
            <a:cxnLst/>
            <a:rect r="r" b="b" t="t" l="l"/>
            <a:pathLst>
              <a:path h="1621605" w="1621605">
                <a:moveTo>
                  <a:pt x="0" y="0"/>
                </a:moveTo>
                <a:lnTo>
                  <a:pt x="1621605" y="0"/>
                </a:lnTo>
                <a:lnTo>
                  <a:pt x="1621605" y="1621606"/>
                </a:lnTo>
                <a:lnTo>
                  <a:pt x="0" y="1621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368215" y="5559362"/>
            <a:ext cx="1432460" cy="1432460"/>
          </a:xfrm>
          <a:custGeom>
            <a:avLst/>
            <a:gdLst/>
            <a:ahLst/>
            <a:cxnLst/>
            <a:rect r="r" b="b" t="t" l="l"/>
            <a:pathLst>
              <a:path h="1432460" w="1432460">
                <a:moveTo>
                  <a:pt x="0" y="0"/>
                </a:moveTo>
                <a:lnTo>
                  <a:pt x="1432460" y="0"/>
                </a:lnTo>
                <a:lnTo>
                  <a:pt x="1432460" y="1432460"/>
                </a:lnTo>
                <a:lnTo>
                  <a:pt x="0" y="1432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643498" y="3288943"/>
            <a:ext cx="1697384" cy="1697384"/>
          </a:xfrm>
          <a:custGeom>
            <a:avLst/>
            <a:gdLst/>
            <a:ahLst/>
            <a:cxnLst/>
            <a:rect r="r" b="b" t="t" l="l"/>
            <a:pathLst>
              <a:path h="1697384" w="1697384">
                <a:moveTo>
                  <a:pt x="0" y="0"/>
                </a:moveTo>
                <a:lnTo>
                  <a:pt x="1697384" y="0"/>
                </a:lnTo>
                <a:lnTo>
                  <a:pt x="1697384" y="1697384"/>
                </a:lnTo>
                <a:lnTo>
                  <a:pt x="0" y="1697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845350" y="1255702"/>
            <a:ext cx="1621605" cy="1621605"/>
          </a:xfrm>
          <a:custGeom>
            <a:avLst/>
            <a:gdLst/>
            <a:ahLst/>
            <a:cxnLst/>
            <a:rect r="r" b="b" t="t" l="l"/>
            <a:pathLst>
              <a:path h="1621605" w="1621605">
                <a:moveTo>
                  <a:pt x="0" y="0"/>
                </a:moveTo>
                <a:lnTo>
                  <a:pt x="1621606" y="0"/>
                </a:lnTo>
                <a:lnTo>
                  <a:pt x="1621606" y="1621605"/>
                </a:lnTo>
                <a:lnTo>
                  <a:pt x="0" y="1621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424503" y="8781518"/>
            <a:ext cx="2732632" cy="803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Data Cleaning</a:t>
            </a:r>
          </a:p>
          <a:p>
            <a:pPr>
              <a:lnSpc>
                <a:spcPts val="3231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0273738" y="6106028"/>
            <a:ext cx="3758400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Data</a:t>
            </a:r>
            <a:r>
              <a:rPr lang="en-US" sz="2341" spc="229">
                <a:solidFill>
                  <a:srgbClr val="231F20"/>
                </a:solidFill>
                <a:latin typeface="Open Sauce Bold"/>
              </a:rPr>
              <a:t> Transformation</a:t>
            </a:r>
          </a:p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2703896" y="4116607"/>
            <a:ext cx="3526120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Data Augmentation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283671" y="1675649"/>
            <a:ext cx="3526120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Feature Engineering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7630" y="5428649"/>
            <a:ext cx="8086873" cy="84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DATA PREPARATION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298055" y="7061835"/>
            <a:ext cx="982027" cy="966788"/>
            <a:chOff x="0" y="0"/>
            <a:chExt cx="1309370" cy="12890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0800" y="44450"/>
              <a:ext cx="1207770" cy="1196340"/>
            </a:xfrm>
            <a:custGeom>
              <a:avLst/>
              <a:gdLst/>
              <a:ahLst/>
              <a:cxnLst/>
              <a:rect r="r" b="b" t="t" l="l"/>
              <a:pathLst>
                <a:path h="1196340" w="1207770">
                  <a:moveTo>
                    <a:pt x="0" y="1169670"/>
                  </a:moveTo>
                  <a:cubicBezTo>
                    <a:pt x="48260" y="886460"/>
                    <a:pt x="119380" y="737870"/>
                    <a:pt x="163830" y="648970"/>
                  </a:cubicBezTo>
                  <a:cubicBezTo>
                    <a:pt x="194310" y="586740"/>
                    <a:pt x="218440" y="543560"/>
                    <a:pt x="251460" y="496570"/>
                  </a:cubicBezTo>
                  <a:cubicBezTo>
                    <a:pt x="284480" y="450850"/>
                    <a:pt x="321310" y="406400"/>
                    <a:pt x="361950" y="369570"/>
                  </a:cubicBezTo>
                  <a:cubicBezTo>
                    <a:pt x="402590" y="332740"/>
                    <a:pt x="445770" y="304800"/>
                    <a:pt x="494030" y="275590"/>
                  </a:cubicBezTo>
                  <a:cubicBezTo>
                    <a:pt x="546100" y="243840"/>
                    <a:pt x="594360" y="218440"/>
                    <a:pt x="665480" y="186690"/>
                  </a:cubicBezTo>
                  <a:cubicBezTo>
                    <a:pt x="772160" y="139700"/>
                    <a:pt x="982980" y="62230"/>
                    <a:pt x="1075690" y="33020"/>
                  </a:cubicBezTo>
                  <a:cubicBezTo>
                    <a:pt x="1122680" y="19050"/>
                    <a:pt x="1159510" y="0"/>
                    <a:pt x="1182370" y="6350"/>
                  </a:cubicBezTo>
                  <a:cubicBezTo>
                    <a:pt x="1195070" y="10160"/>
                    <a:pt x="1207770" y="24130"/>
                    <a:pt x="1207770" y="33020"/>
                  </a:cubicBezTo>
                  <a:cubicBezTo>
                    <a:pt x="1207770" y="40640"/>
                    <a:pt x="1196340" y="54610"/>
                    <a:pt x="1188720" y="57150"/>
                  </a:cubicBezTo>
                  <a:cubicBezTo>
                    <a:pt x="1181100" y="59690"/>
                    <a:pt x="1164590" y="50800"/>
                    <a:pt x="1159510" y="44450"/>
                  </a:cubicBezTo>
                  <a:cubicBezTo>
                    <a:pt x="1155700" y="38100"/>
                    <a:pt x="1155700" y="26670"/>
                    <a:pt x="1159510" y="20320"/>
                  </a:cubicBezTo>
                  <a:cubicBezTo>
                    <a:pt x="1163320" y="13970"/>
                    <a:pt x="1172210" y="8890"/>
                    <a:pt x="1178560" y="7620"/>
                  </a:cubicBezTo>
                  <a:cubicBezTo>
                    <a:pt x="1186180" y="6350"/>
                    <a:pt x="1196340" y="10160"/>
                    <a:pt x="1201420" y="15240"/>
                  </a:cubicBezTo>
                  <a:cubicBezTo>
                    <a:pt x="1206500" y="20320"/>
                    <a:pt x="1207770" y="31750"/>
                    <a:pt x="1206500" y="38100"/>
                  </a:cubicBezTo>
                  <a:cubicBezTo>
                    <a:pt x="1205230" y="44450"/>
                    <a:pt x="1200150" y="50800"/>
                    <a:pt x="1191260" y="55880"/>
                  </a:cubicBezTo>
                  <a:cubicBezTo>
                    <a:pt x="1173480" y="67310"/>
                    <a:pt x="1135380" y="66040"/>
                    <a:pt x="1089660" y="80010"/>
                  </a:cubicBezTo>
                  <a:cubicBezTo>
                    <a:pt x="990600" y="110490"/>
                    <a:pt x="753110" y="194310"/>
                    <a:pt x="628650" y="257810"/>
                  </a:cubicBezTo>
                  <a:cubicBezTo>
                    <a:pt x="535940" y="304800"/>
                    <a:pt x="457200" y="354330"/>
                    <a:pt x="398780" y="405130"/>
                  </a:cubicBezTo>
                  <a:cubicBezTo>
                    <a:pt x="354330" y="444500"/>
                    <a:pt x="325120" y="481330"/>
                    <a:pt x="294640" y="524510"/>
                  </a:cubicBezTo>
                  <a:cubicBezTo>
                    <a:pt x="262890" y="568960"/>
                    <a:pt x="240030" y="609600"/>
                    <a:pt x="210820" y="668020"/>
                  </a:cubicBezTo>
                  <a:cubicBezTo>
                    <a:pt x="167640" y="754380"/>
                    <a:pt x="97790" y="900430"/>
                    <a:pt x="71120" y="996950"/>
                  </a:cubicBezTo>
                  <a:cubicBezTo>
                    <a:pt x="52070" y="1066800"/>
                    <a:pt x="64770" y="1163320"/>
                    <a:pt x="44450" y="1186180"/>
                  </a:cubicBezTo>
                  <a:cubicBezTo>
                    <a:pt x="36830" y="1195070"/>
                    <a:pt x="24130" y="1196340"/>
                    <a:pt x="16510" y="1193800"/>
                  </a:cubicBezTo>
                  <a:cubicBezTo>
                    <a:pt x="8890" y="1191260"/>
                    <a:pt x="0" y="1169670"/>
                    <a:pt x="0" y="116967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7885747" y="7011353"/>
            <a:ext cx="494347" cy="441007"/>
            <a:chOff x="0" y="0"/>
            <a:chExt cx="659130" cy="58801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9530" y="50800"/>
              <a:ext cx="567690" cy="490220"/>
            </a:xfrm>
            <a:custGeom>
              <a:avLst/>
              <a:gdLst/>
              <a:ahLst/>
              <a:cxnLst/>
              <a:rect r="r" b="b" t="t" l="l"/>
              <a:pathLst>
                <a:path h="490220" w="567690">
                  <a:moveTo>
                    <a:pt x="26670" y="0"/>
                  </a:moveTo>
                  <a:cubicBezTo>
                    <a:pt x="151130" y="5080"/>
                    <a:pt x="213360" y="19050"/>
                    <a:pt x="278130" y="38100"/>
                  </a:cubicBezTo>
                  <a:cubicBezTo>
                    <a:pt x="361950" y="62230"/>
                    <a:pt x="534670" y="106680"/>
                    <a:pt x="558800" y="142240"/>
                  </a:cubicBezTo>
                  <a:cubicBezTo>
                    <a:pt x="567690" y="154940"/>
                    <a:pt x="563880" y="165100"/>
                    <a:pt x="558800" y="180340"/>
                  </a:cubicBezTo>
                  <a:cubicBezTo>
                    <a:pt x="547370" y="214630"/>
                    <a:pt x="480060" y="278130"/>
                    <a:pt x="452120" y="328930"/>
                  </a:cubicBezTo>
                  <a:cubicBezTo>
                    <a:pt x="426720" y="377190"/>
                    <a:pt x="417830" y="457200"/>
                    <a:pt x="396240" y="477520"/>
                  </a:cubicBezTo>
                  <a:cubicBezTo>
                    <a:pt x="387350" y="486410"/>
                    <a:pt x="374650" y="490220"/>
                    <a:pt x="367030" y="486410"/>
                  </a:cubicBezTo>
                  <a:cubicBezTo>
                    <a:pt x="359410" y="482600"/>
                    <a:pt x="349250" y="459740"/>
                    <a:pt x="353060" y="452120"/>
                  </a:cubicBezTo>
                  <a:cubicBezTo>
                    <a:pt x="356870" y="444500"/>
                    <a:pt x="378460" y="436880"/>
                    <a:pt x="387350" y="439420"/>
                  </a:cubicBezTo>
                  <a:cubicBezTo>
                    <a:pt x="393700" y="441960"/>
                    <a:pt x="400050" y="452120"/>
                    <a:pt x="401320" y="459740"/>
                  </a:cubicBezTo>
                  <a:cubicBezTo>
                    <a:pt x="402590" y="466090"/>
                    <a:pt x="398780" y="477520"/>
                    <a:pt x="392430" y="481330"/>
                  </a:cubicBezTo>
                  <a:cubicBezTo>
                    <a:pt x="386080" y="486410"/>
                    <a:pt x="369570" y="487680"/>
                    <a:pt x="361950" y="483870"/>
                  </a:cubicBezTo>
                  <a:cubicBezTo>
                    <a:pt x="355600" y="480060"/>
                    <a:pt x="351790" y="472440"/>
                    <a:pt x="350520" y="462280"/>
                  </a:cubicBezTo>
                  <a:cubicBezTo>
                    <a:pt x="349250" y="443230"/>
                    <a:pt x="368300" y="408940"/>
                    <a:pt x="379730" y="379730"/>
                  </a:cubicBezTo>
                  <a:cubicBezTo>
                    <a:pt x="393700" y="344170"/>
                    <a:pt x="408940" y="303530"/>
                    <a:pt x="430530" y="266700"/>
                  </a:cubicBezTo>
                  <a:cubicBezTo>
                    <a:pt x="453390" y="228600"/>
                    <a:pt x="499110" y="153670"/>
                    <a:pt x="514350" y="154940"/>
                  </a:cubicBezTo>
                  <a:cubicBezTo>
                    <a:pt x="520700" y="154940"/>
                    <a:pt x="529590" y="173990"/>
                    <a:pt x="527050" y="177800"/>
                  </a:cubicBezTo>
                  <a:cubicBezTo>
                    <a:pt x="516890" y="189230"/>
                    <a:pt x="342900" y="109220"/>
                    <a:pt x="265430" y="87630"/>
                  </a:cubicBezTo>
                  <a:cubicBezTo>
                    <a:pt x="205740" y="71120"/>
                    <a:pt x="148590" y="55880"/>
                    <a:pt x="102870" y="50800"/>
                  </a:cubicBezTo>
                  <a:cubicBezTo>
                    <a:pt x="71120" y="46990"/>
                    <a:pt x="36830" y="58420"/>
                    <a:pt x="20320" y="49530"/>
                  </a:cubicBezTo>
                  <a:cubicBezTo>
                    <a:pt x="10160" y="43180"/>
                    <a:pt x="0" y="3048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9588818" y="4621530"/>
            <a:ext cx="904875" cy="781050"/>
            <a:chOff x="0" y="0"/>
            <a:chExt cx="1206500" cy="10414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50800" y="49530"/>
              <a:ext cx="1106170" cy="942340"/>
            </a:xfrm>
            <a:custGeom>
              <a:avLst/>
              <a:gdLst/>
              <a:ahLst/>
              <a:cxnLst/>
              <a:rect r="r" b="b" t="t" l="l"/>
              <a:pathLst>
                <a:path h="942340" w="1106170">
                  <a:moveTo>
                    <a:pt x="0" y="915670"/>
                  </a:moveTo>
                  <a:cubicBezTo>
                    <a:pt x="6350" y="706120"/>
                    <a:pt x="11430" y="671830"/>
                    <a:pt x="34290" y="622300"/>
                  </a:cubicBezTo>
                  <a:cubicBezTo>
                    <a:pt x="71120" y="541020"/>
                    <a:pt x="171450" y="396240"/>
                    <a:pt x="229870" y="323850"/>
                  </a:cubicBezTo>
                  <a:cubicBezTo>
                    <a:pt x="267970" y="275590"/>
                    <a:pt x="295910" y="246380"/>
                    <a:pt x="337820" y="214630"/>
                  </a:cubicBezTo>
                  <a:cubicBezTo>
                    <a:pt x="382270" y="180340"/>
                    <a:pt x="427990" y="154940"/>
                    <a:pt x="490220" y="127000"/>
                  </a:cubicBezTo>
                  <a:cubicBezTo>
                    <a:pt x="575310" y="88900"/>
                    <a:pt x="709930" y="43180"/>
                    <a:pt x="805180" y="22860"/>
                  </a:cubicBezTo>
                  <a:cubicBezTo>
                    <a:pt x="880110" y="6350"/>
                    <a:pt x="957580" y="0"/>
                    <a:pt x="1012190" y="1270"/>
                  </a:cubicBezTo>
                  <a:cubicBezTo>
                    <a:pt x="1047750" y="2540"/>
                    <a:pt x="1089660" y="3810"/>
                    <a:pt x="1099820" y="16510"/>
                  </a:cubicBezTo>
                  <a:cubicBezTo>
                    <a:pt x="1106170" y="24130"/>
                    <a:pt x="1103630" y="40640"/>
                    <a:pt x="1099820" y="46990"/>
                  </a:cubicBezTo>
                  <a:cubicBezTo>
                    <a:pt x="1096010" y="53340"/>
                    <a:pt x="1084580" y="57150"/>
                    <a:pt x="1078230" y="57150"/>
                  </a:cubicBezTo>
                  <a:cubicBezTo>
                    <a:pt x="1070610" y="57150"/>
                    <a:pt x="1061720" y="50800"/>
                    <a:pt x="1057910" y="44450"/>
                  </a:cubicBezTo>
                  <a:cubicBezTo>
                    <a:pt x="1054100" y="38100"/>
                    <a:pt x="1054100" y="26670"/>
                    <a:pt x="1056640" y="20320"/>
                  </a:cubicBezTo>
                  <a:cubicBezTo>
                    <a:pt x="1059180" y="13970"/>
                    <a:pt x="1069340" y="7620"/>
                    <a:pt x="1075690" y="6350"/>
                  </a:cubicBezTo>
                  <a:cubicBezTo>
                    <a:pt x="1083310" y="5080"/>
                    <a:pt x="1093470" y="8890"/>
                    <a:pt x="1098550" y="13970"/>
                  </a:cubicBezTo>
                  <a:cubicBezTo>
                    <a:pt x="1103630" y="19050"/>
                    <a:pt x="1106170" y="30480"/>
                    <a:pt x="1104900" y="36830"/>
                  </a:cubicBezTo>
                  <a:cubicBezTo>
                    <a:pt x="1103630" y="43180"/>
                    <a:pt x="1096010" y="52070"/>
                    <a:pt x="1089660" y="54610"/>
                  </a:cubicBezTo>
                  <a:cubicBezTo>
                    <a:pt x="1082040" y="57150"/>
                    <a:pt x="1074420" y="48260"/>
                    <a:pt x="1059180" y="46990"/>
                  </a:cubicBezTo>
                  <a:cubicBezTo>
                    <a:pt x="1017270" y="44450"/>
                    <a:pt x="901700" y="54610"/>
                    <a:pt x="816610" y="72390"/>
                  </a:cubicBezTo>
                  <a:cubicBezTo>
                    <a:pt x="718820" y="93980"/>
                    <a:pt x="588010" y="142240"/>
                    <a:pt x="509270" y="175260"/>
                  </a:cubicBezTo>
                  <a:cubicBezTo>
                    <a:pt x="458470" y="196850"/>
                    <a:pt x="425450" y="209550"/>
                    <a:pt x="387350" y="237490"/>
                  </a:cubicBezTo>
                  <a:cubicBezTo>
                    <a:pt x="346710" y="266700"/>
                    <a:pt x="314960" y="300990"/>
                    <a:pt x="274320" y="349250"/>
                  </a:cubicBezTo>
                  <a:cubicBezTo>
                    <a:pt x="214630" y="421640"/>
                    <a:pt x="114300" y="566420"/>
                    <a:pt x="80010" y="642620"/>
                  </a:cubicBezTo>
                  <a:cubicBezTo>
                    <a:pt x="60960" y="685800"/>
                    <a:pt x="55880" y="711200"/>
                    <a:pt x="50800" y="751840"/>
                  </a:cubicBezTo>
                  <a:cubicBezTo>
                    <a:pt x="44450" y="801370"/>
                    <a:pt x="64770" y="892810"/>
                    <a:pt x="50800" y="920750"/>
                  </a:cubicBezTo>
                  <a:cubicBezTo>
                    <a:pt x="44450" y="933450"/>
                    <a:pt x="31750" y="942340"/>
                    <a:pt x="22860" y="941070"/>
                  </a:cubicBezTo>
                  <a:cubicBezTo>
                    <a:pt x="13970" y="939800"/>
                    <a:pt x="0" y="915670"/>
                    <a:pt x="0" y="91567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10205085" y="4491990"/>
            <a:ext cx="280035" cy="495300"/>
            <a:chOff x="0" y="0"/>
            <a:chExt cx="373380" cy="660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6990" y="50800"/>
              <a:ext cx="278130" cy="561340"/>
            </a:xfrm>
            <a:custGeom>
              <a:avLst/>
              <a:gdLst/>
              <a:ahLst/>
              <a:cxnLst/>
              <a:rect r="r" b="b" t="t" l="l"/>
              <a:pathLst>
                <a:path h="561340" w="278130">
                  <a:moveTo>
                    <a:pt x="29210" y="0"/>
                  </a:moveTo>
                  <a:cubicBezTo>
                    <a:pt x="146050" y="25400"/>
                    <a:pt x="160020" y="33020"/>
                    <a:pt x="175260" y="44450"/>
                  </a:cubicBezTo>
                  <a:cubicBezTo>
                    <a:pt x="190500" y="55880"/>
                    <a:pt x="203200" y="68580"/>
                    <a:pt x="217170" y="87630"/>
                  </a:cubicBezTo>
                  <a:cubicBezTo>
                    <a:pt x="237490" y="115570"/>
                    <a:pt x="271780" y="168910"/>
                    <a:pt x="275590" y="204470"/>
                  </a:cubicBezTo>
                  <a:cubicBezTo>
                    <a:pt x="278130" y="233680"/>
                    <a:pt x="265430" y="251460"/>
                    <a:pt x="252730" y="285750"/>
                  </a:cubicBezTo>
                  <a:cubicBezTo>
                    <a:pt x="227330" y="349250"/>
                    <a:pt x="153670" y="520700"/>
                    <a:pt x="119380" y="548640"/>
                  </a:cubicBezTo>
                  <a:cubicBezTo>
                    <a:pt x="107950" y="557530"/>
                    <a:pt x="97790" y="561340"/>
                    <a:pt x="90170" y="557530"/>
                  </a:cubicBezTo>
                  <a:cubicBezTo>
                    <a:pt x="82550" y="553720"/>
                    <a:pt x="73660" y="532130"/>
                    <a:pt x="76200" y="523240"/>
                  </a:cubicBezTo>
                  <a:cubicBezTo>
                    <a:pt x="78740" y="515620"/>
                    <a:pt x="95250" y="508000"/>
                    <a:pt x="102870" y="508000"/>
                  </a:cubicBezTo>
                  <a:cubicBezTo>
                    <a:pt x="110490" y="508000"/>
                    <a:pt x="118110" y="515620"/>
                    <a:pt x="121920" y="521970"/>
                  </a:cubicBezTo>
                  <a:cubicBezTo>
                    <a:pt x="125730" y="528320"/>
                    <a:pt x="125730" y="539750"/>
                    <a:pt x="121920" y="546100"/>
                  </a:cubicBezTo>
                  <a:cubicBezTo>
                    <a:pt x="118110" y="552450"/>
                    <a:pt x="109220" y="558800"/>
                    <a:pt x="101600" y="558800"/>
                  </a:cubicBezTo>
                  <a:cubicBezTo>
                    <a:pt x="95250" y="558800"/>
                    <a:pt x="85090" y="554990"/>
                    <a:pt x="80010" y="549910"/>
                  </a:cubicBezTo>
                  <a:cubicBezTo>
                    <a:pt x="74930" y="544830"/>
                    <a:pt x="73660" y="538480"/>
                    <a:pt x="74930" y="527050"/>
                  </a:cubicBezTo>
                  <a:cubicBezTo>
                    <a:pt x="81280" y="482600"/>
                    <a:pt x="234950" y="306070"/>
                    <a:pt x="232410" y="226060"/>
                  </a:cubicBezTo>
                  <a:cubicBezTo>
                    <a:pt x="231140" y="170180"/>
                    <a:pt x="176530" y="114300"/>
                    <a:pt x="148590" y="87630"/>
                  </a:cubicBezTo>
                  <a:cubicBezTo>
                    <a:pt x="132080" y="72390"/>
                    <a:pt x="119380" y="68580"/>
                    <a:pt x="100330" y="60960"/>
                  </a:cubicBezTo>
                  <a:cubicBezTo>
                    <a:pt x="74930" y="52070"/>
                    <a:pt x="20320" y="55880"/>
                    <a:pt x="7620" y="41910"/>
                  </a:cubicBezTo>
                  <a:cubicBezTo>
                    <a:pt x="0" y="34290"/>
                    <a:pt x="0" y="20320"/>
                    <a:pt x="3810" y="12700"/>
                  </a:cubicBezTo>
                  <a:cubicBezTo>
                    <a:pt x="7620" y="6350"/>
                    <a:pt x="29210" y="0"/>
                    <a:pt x="29210" y="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12051982" y="2571750"/>
            <a:ext cx="697230" cy="721995"/>
            <a:chOff x="0" y="0"/>
            <a:chExt cx="929640" cy="96266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50800" y="39370"/>
              <a:ext cx="829310" cy="875030"/>
            </a:xfrm>
            <a:custGeom>
              <a:avLst/>
              <a:gdLst/>
              <a:ahLst/>
              <a:cxnLst/>
              <a:rect r="r" b="b" t="t" l="l"/>
              <a:pathLst>
                <a:path h="875030" w="829310">
                  <a:moveTo>
                    <a:pt x="0" y="848360"/>
                  </a:moveTo>
                  <a:cubicBezTo>
                    <a:pt x="3810" y="689610"/>
                    <a:pt x="8890" y="660400"/>
                    <a:pt x="22860" y="621030"/>
                  </a:cubicBezTo>
                  <a:cubicBezTo>
                    <a:pt x="43180" y="566420"/>
                    <a:pt x="83820" y="497840"/>
                    <a:pt x="121920" y="435610"/>
                  </a:cubicBezTo>
                  <a:cubicBezTo>
                    <a:pt x="162560" y="369570"/>
                    <a:pt x="214630" y="283210"/>
                    <a:pt x="259080" y="236220"/>
                  </a:cubicBezTo>
                  <a:cubicBezTo>
                    <a:pt x="289560" y="204470"/>
                    <a:pt x="308610" y="193040"/>
                    <a:pt x="346710" y="168910"/>
                  </a:cubicBezTo>
                  <a:cubicBezTo>
                    <a:pt x="410210" y="129540"/>
                    <a:pt x="530860" y="64770"/>
                    <a:pt x="613410" y="39370"/>
                  </a:cubicBezTo>
                  <a:cubicBezTo>
                    <a:pt x="680720" y="19050"/>
                    <a:pt x="769620" y="0"/>
                    <a:pt x="802640" y="11430"/>
                  </a:cubicBezTo>
                  <a:cubicBezTo>
                    <a:pt x="816610" y="16510"/>
                    <a:pt x="828040" y="30480"/>
                    <a:pt x="828040" y="39370"/>
                  </a:cubicBezTo>
                  <a:cubicBezTo>
                    <a:pt x="828040" y="46990"/>
                    <a:pt x="815340" y="59690"/>
                    <a:pt x="807720" y="62230"/>
                  </a:cubicBezTo>
                  <a:cubicBezTo>
                    <a:pt x="801370" y="64770"/>
                    <a:pt x="789940" y="60960"/>
                    <a:pt x="784860" y="55880"/>
                  </a:cubicBezTo>
                  <a:cubicBezTo>
                    <a:pt x="779780" y="50800"/>
                    <a:pt x="775970" y="40640"/>
                    <a:pt x="777240" y="33020"/>
                  </a:cubicBezTo>
                  <a:cubicBezTo>
                    <a:pt x="778510" y="26670"/>
                    <a:pt x="784860" y="16510"/>
                    <a:pt x="791210" y="13970"/>
                  </a:cubicBezTo>
                  <a:cubicBezTo>
                    <a:pt x="798830" y="11430"/>
                    <a:pt x="815340" y="13970"/>
                    <a:pt x="821690" y="20320"/>
                  </a:cubicBezTo>
                  <a:cubicBezTo>
                    <a:pt x="826770" y="25400"/>
                    <a:pt x="829310" y="38100"/>
                    <a:pt x="826770" y="44450"/>
                  </a:cubicBezTo>
                  <a:cubicBezTo>
                    <a:pt x="824230" y="50800"/>
                    <a:pt x="819150" y="57150"/>
                    <a:pt x="810260" y="60960"/>
                  </a:cubicBezTo>
                  <a:cubicBezTo>
                    <a:pt x="793750" y="67310"/>
                    <a:pt x="755650" y="58420"/>
                    <a:pt x="726440" y="62230"/>
                  </a:cubicBezTo>
                  <a:cubicBezTo>
                    <a:pt x="694690" y="66040"/>
                    <a:pt x="668020" y="72390"/>
                    <a:pt x="627380" y="87630"/>
                  </a:cubicBezTo>
                  <a:cubicBezTo>
                    <a:pt x="552450" y="115570"/>
                    <a:pt x="386080" y="193040"/>
                    <a:pt x="323850" y="242570"/>
                  </a:cubicBezTo>
                  <a:cubicBezTo>
                    <a:pt x="289560" y="270510"/>
                    <a:pt x="281940" y="287020"/>
                    <a:pt x="256540" y="322580"/>
                  </a:cubicBezTo>
                  <a:cubicBezTo>
                    <a:pt x="210820" y="386080"/>
                    <a:pt x="119380" y="525780"/>
                    <a:pt x="86360" y="601980"/>
                  </a:cubicBezTo>
                  <a:cubicBezTo>
                    <a:pt x="64770" y="650240"/>
                    <a:pt x="57150" y="683260"/>
                    <a:pt x="50800" y="726440"/>
                  </a:cubicBezTo>
                  <a:cubicBezTo>
                    <a:pt x="44450" y="769620"/>
                    <a:pt x="62230" y="839470"/>
                    <a:pt x="48260" y="859790"/>
                  </a:cubicBezTo>
                  <a:cubicBezTo>
                    <a:pt x="40640" y="869950"/>
                    <a:pt x="24130" y="875030"/>
                    <a:pt x="16510" y="872490"/>
                  </a:cubicBezTo>
                  <a:cubicBezTo>
                    <a:pt x="8890" y="869950"/>
                    <a:pt x="0" y="848360"/>
                    <a:pt x="0" y="84836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12469178" y="2507933"/>
            <a:ext cx="260985" cy="355282"/>
            <a:chOff x="0" y="0"/>
            <a:chExt cx="347980" cy="47371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8260" y="50800"/>
              <a:ext cx="265430" cy="374650"/>
            </a:xfrm>
            <a:custGeom>
              <a:avLst/>
              <a:gdLst/>
              <a:ahLst/>
              <a:cxnLst/>
              <a:rect r="r" b="b" t="t" l="l"/>
              <a:pathLst>
                <a:path h="374650" w="265430">
                  <a:moveTo>
                    <a:pt x="26670" y="0"/>
                  </a:moveTo>
                  <a:cubicBezTo>
                    <a:pt x="222250" y="26670"/>
                    <a:pt x="240030" y="33020"/>
                    <a:pt x="248920" y="54610"/>
                  </a:cubicBezTo>
                  <a:cubicBezTo>
                    <a:pt x="265430" y="91440"/>
                    <a:pt x="240030" y="193040"/>
                    <a:pt x="223520" y="248920"/>
                  </a:cubicBezTo>
                  <a:cubicBezTo>
                    <a:pt x="209550" y="294640"/>
                    <a:pt x="186690" y="359410"/>
                    <a:pt x="166370" y="369570"/>
                  </a:cubicBezTo>
                  <a:cubicBezTo>
                    <a:pt x="157480" y="374650"/>
                    <a:pt x="143510" y="368300"/>
                    <a:pt x="137160" y="363220"/>
                  </a:cubicBezTo>
                  <a:cubicBezTo>
                    <a:pt x="132080" y="358140"/>
                    <a:pt x="128270" y="346710"/>
                    <a:pt x="130810" y="340360"/>
                  </a:cubicBezTo>
                  <a:cubicBezTo>
                    <a:pt x="134620" y="332740"/>
                    <a:pt x="154940" y="320040"/>
                    <a:pt x="162560" y="322580"/>
                  </a:cubicBezTo>
                  <a:cubicBezTo>
                    <a:pt x="170180" y="325120"/>
                    <a:pt x="181610" y="346710"/>
                    <a:pt x="179070" y="355600"/>
                  </a:cubicBezTo>
                  <a:cubicBezTo>
                    <a:pt x="176530" y="363220"/>
                    <a:pt x="161290" y="373380"/>
                    <a:pt x="153670" y="372110"/>
                  </a:cubicBezTo>
                  <a:cubicBezTo>
                    <a:pt x="144780" y="370840"/>
                    <a:pt x="132080" y="356870"/>
                    <a:pt x="130810" y="342900"/>
                  </a:cubicBezTo>
                  <a:cubicBezTo>
                    <a:pt x="127000" y="320040"/>
                    <a:pt x="162560" y="279400"/>
                    <a:pt x="172720" y="240030"/>
                  </a:cubicBezTo>
                  <a:cubicBezTo>
                    <a:pt x="185420" y="190500"/>
                    <a:pt x="214630" y="100330"/>
                    <a:pt x="189230" y="68580"/>
                  </a:cubicBezTo>
                  <a:cubicBezTo>
                    <a:pt x="162560" y="36830"/>
                    <a:pt x="39370" y="67310"/>
                    <a:pt x="15240" y="48260"/>
                  </a:cubicBezTo>
                  <a:cubicBezTo>
                    <a:pt x="5080" y="39370"/>
                    <a:pt x="0" y="24130"/>
                    <a:pt x="2540" y="16510"/>
                  </a:cubicBezTo>
                  <a:cubicBezTo>
                    <a:pt x="5080" y="8890"/>
                    <a:pt x="26670" y="0"/>
                    <a:pt x="26670" y="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8002" y="0"/>
            <a:ext cx="19161678" cy="2727141"/>
            <a:chOff x="0" y="0"/>
            <a:chExt cx="5046697" cy="7182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46697" cy="718259"/>
            </a:xfrm>
            <a:custGeom>
              <a:avLst/>
              <a:gdLst/>
              <a:ahLst/>
              <a:cxnLst/>
              <a:rect r="r" b="b" t="t" l="l"/>
              <a:pathLst>
                <a:path h="718259" w="5046697">
                  <a:moveTo>
                    <a:pt x="0" y="0"/>
                  </a:moveTo>
                  <a:lnTo>
                    <a:pt x="5046697" y="0"/>
                  </a:lnTo>
                  <a:lnTo>
                    <a:pt x="5046697" y="718259"/>
                  </a:lnTo>
                  <a:lnTo>
                    <a:pt x="0" y="718259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046697" cy="737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90708" y="-341304"/>
            <a:ext cx="9797292" cy="5800017"/>
          </a:xfrm>
          <a:custGeom>
            <a:avLst/>
            <a:gdLst/>
            <a:ahLst/>
            <a:cxnLst/>
            <a:rect r="r" b="b" t="t" l="l"/>
            <a:pathLst>
              <a:path h="5800017" w="9797292">
                <a:moveTo>
                  <a:pt x="0" y="0"/>
                </a:moveTo>
                <a:lnTo>
                  <a:pt x="9797292" y="0"/>
                </a:lnTo>
                <a:lnTo>
                  <a:pt x="9797292" y="5800017"/>
                </a:lnTo>
                <a:lnTo>
                  <a:pt x="0" y="58000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6" t="-14902" r="-13965" b="-1139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90708" y="5458713"/>
            <a:ext cx="11100325" cy="4718417"/>
          </a:xfrm>
          <a:custGeom>
            <a:avLst/>
            <a:gdLst/>
            <a:ahLst/>
            <a:cxnLst/>
            <a:rect r="r" b="b" t="t" l="l"/>
            <a:pathLst>
              <a:path h="4718417" w="11100325">
                <a:moveTo>
                  <a:pt x="0" y="0"/>
                </a:moveTo>
                <a:lnTo>
                  <a:pt x="11100325" y="0"/>
                </a:lnTo>
                <a:lnTo>
                  <a:pt x="11100325" y="4718417"/>
                </a:lnTo>
                <a:lnTo>
                  <a:pt x="0" y="4718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99" t="-55261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4130541" y="1115921"/>
            <a:ext cx="15022588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Modeling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060244"/>
            <a:ext cx="8199372" cy="273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9538" indent="-289769" lvl="1">
              <a:lnSpc>
                <a:spcPts val="3758"/>
              </a:lnSpc>
              <a:buFont typeface="Arial"/>
              <a:buChar char="•"/>
            </a:pPr>
            <a:r>
              <a:rPr lang="en-US" sz="2684">
                <a:solidFill>
                  <a:srgbClr val="000000"/>
                </a:solidFill>
                <a:latin typeface="Canva Sans"/>
              </a:rPr>
              <a:t>Neural network, more precisely, sequential model is being used for Modeling.</a:t>
            </a:r>
          </a:p>
          <a:p>
            <a:pPr marL="579538" indent="-289769" lvl="1">
              <a:lnSpc>
                <a:spcPts val="3758"/>
              </a:lnSpc>
              <a:buFont typeface="Arial"/>
              <a:buChar char="•"/>
            </a:pPr>
            <a:r>
              <a:rPr lang="en-US" sz="2684">
                <a:solidFill>
                  <a:srgbClr val="000000"/>
                </a:solidFill>
                <a:latin typeface="Canva Sans"/>
              </a:rPr>
              <a:t> The Sequential model organizes layers in a linear stack, facilitating a step-by-step flow of data through the network.</a:t>
            </a:r>
          </a:p>
          <a:p>
            <a:pPr>
              <a:lnSpc>
                <a:spcPts val="291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8002" y="0"/>
            <a:ext cx="19161678" cy="2727141"/>
            <a:chOff x="0" y="0"/>
            <a:chExt cx="5046697" cy="7182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6697" cy="718259"/>
            </a:xfrm>
            <a:custGeom>
              <a:avLst/>
              <a:gdLst/>
              <a:ahLst/>
              <a:cxnLst/>
              <a:rect r="r" b="b" t="t" l="l"/>
              <a:pathLst>
                <a:path h="718259" w="5046697">
                  <a:moveTo>
                    <a:pt x="0" y="0"/>
                  </a:moveTo>
                  <a:lnTo>
                    <a:pt x="5046697" y="0"/>
                  </a:lnTo>
                  <a:lnTo>
                    <a:pt x="5046697" y="718259"/>
                  </a:lnTo>
                  <a:lnTo>
                    <a:pt x="0" y="718259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046697" cy="737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67428" y="3256087"/>
            <a:ext cx="9920572" cy="5911007"/>
          </a:xfrm>
          <a:custGeom>
            <a:avLst/>
            <a:gdLst/>
            <a:ahLst/>
            <a:cxnLst/>
            <a:rect r="r" b="b" t="t" l="l"/>
            <a:pathLst>
              <a:path h="5911007" w="9920572">
                <a:moveTo>
                  <a:pt x="0" y="0"/>
                </a:moveTo>
                <a:lnTo>
                  <a:pt x="9920572" y="0"/>
                </a:lnTo>
                <a:lnTo>
                  <a:pt x="9920572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110343" y="1284357"/>
            <a:ext cx="15022588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26711" y="3760172"/>
            <a:ext cx="8455642" cy="376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</a:p>
          <a:p>
            <a:pPr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</a:rPr>
              <a:t>Mean Squared Error is being used for evaluation .</a:t>
            </a:r>
          </a:p>
          <a:p>
            <a:pPr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</a:rPr>
              <a:t>It quantifies how close a regression line fits the data points. </a:t>
            </a:r>
          </a:p>
          <a:p>
            <a:pPr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</a:rPr>
              <a:t>Lower MSE indicates better accuracy, as it reflects smaller prediction errors.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3415314" cy="3415314"/>
          </a:xfrm>
          <a:custGeom>
            <a:avLst/>
            <a:gdLst/>
            <a:ahLst/>
            <a:cxnLst/>
            <a:rect r="r" b="b" t="t" l="l"/>
            <a:pathLst>
              <a:path h="3415314" w="3415314">
                <a:moveTo>
                  <a:pt x="0" y="0"/>
                </a:moveTo>
                <a:lnTo>
                  <a:pt x="3415314" y="0"/>
                </a:lnTo>
                <a:lnTo>
                  <a:pt x="3415314" y="3415314"/>
                </a:lnTo>
                <a:lnTo>
                  <a:pt x="0" y="341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528002" y="0"/>
            <a:ext cx="19161678" cy="2727141"/>
            <a:chOff x="0" y="0"/>
            <a:chExt cx="5046697" cy="7182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46697" cy="718259"/>
            </a:xfrm>
            <a:custGeom>
              <a:avLst/>
              <a:gdLst/>
              <a:ahLst/>
              <a:cxnLst/>
              <a:rect r="r" b="b" t="t" l="l"/>
              <a:pathLst>
                <a:path h="718259" w="5046697">
                  <a:moveTo>
                    <a:pt x="0" y="0"/>
                  </a:moveTo>
                  <a:lnTo>
                    <a:pt x="5046697" y="0"/>
                  </a:lnTo>
                  <a:lnTo>
                    <a:pt x="5046697" y="718259"/>
                  </a:lnTo>
                  <a:lnTo>
                    <a:pt x="0" y="718259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046697" cy="737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76341" y="2727141"/>
            <a:ext cx="6110759" cy="8028497"/>
          </a:xfrm>
          <a:custGeom>
            <a:avLst/>
            <a:gdLst/>
            <a:ahLst/>
            <a:cxnLst/>
            <a:rect r="r" b="b" t="t" l="l"/>
            <a:pathLst>
              <a:path h="8028497" w="6110759">
                <a:moveTo>
                  <a:pt x="0" y="0"/>
                </a:moveTo>
                <a:lnTo>
                  <a:pt x="6110759" y="0"/>
                </a:lnTo>
                <a:lnTo>
                  <a:pt x="6110759" y="8028498"/>
                </a:lnTo>
                <a:lnTo>
                  <a:pt x="0" y="8028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114" t="-4247" r="-14604" b="-4392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5212" y="5377322"/>
            <a:ext cx="3647156" cy="3647156"/>
          </a:xfrm>
          <a:custGeom>
            <a:avLst/>
            <a:gdLst/>
            <a:ahLst/>
            <a:cxnLst/>
            <a:rect r="r" b="b" t="t" l="l"/>
            <a:pathLst>
              <a:path h="3647156" w="3647156">
                <a:moveTo>
                  <a:pt x="0" y="0"/>
                </a:moveTo>
                <a:lnTo>
                  <a:pt x="3647156" y="0"/>
                </a:lnTo>
                <a:lnTo>
                  <a:pt x="3647156" y="3647156"/>
                </a:lnTo>
                <a:lnTo>
                  <a:pt x="0" y="3647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29410" y="882969"/>
            <a:ext cx="15022588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DEPLOYMENT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5212" y="9191625"/>
            <a:ext cx="7006702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u="sng">
                <a:solidFill>
                  <a:srgbClr val="000000"/>
                </a:solidFill>
                <a:latin typeface="Arimo"/>
                <a:hlinkClick r:id="rId8" tooltip="https://team-2-dsci-6002-f23-fp-unlocking-the-art-of-writing.azurewebsites.net"/>
              </a:rPr>
              <a:t>https://team-2-dsci-6002-f23-fp-unlocking-the-art-of-writing.azurewebsites.net/dashboard/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675" t="0" r="-3967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36826" y="-3701936"/>
            <a:ext cx="19894197" cy="12831921"/>
            <a:chOff x="0" y="0"/>
            <a:chExt cx="5239624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39624" cy="3379601"/>
            </a:xfrm>
            <a:custGeom>
              <a:avLst/>
              <a:gdLst/>
              <a:ahLst/>
              <a:cxnLst/>
              <a:rect r="r" b="b" t="t" l="l"/>
              <a:pathLst>
                <a:path h="3379601" w="5239624">
                  <a:moveTo>
                    <a:pt x="0" y="0"/>
                  </a:moveTo>
                  <a:lnTo>
                    <a:pt x="5239624" y="0"/>
                  </a:lnTo>
                  <a:lnTo>
                    <a:pt x="5239624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239624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876961" y="873039"/>
            <a:ext cx="5380799" cy="1975762"/>
          </a:xfrm>
          <a:custGeom>
            <a:avLst/>
            <a:gdLst/>
            <a:ahLst/>
            <a:cxnLst/>
            <a:rect r="r" b="b" t="t" l="l"/>
            <a:pathLst>
              <a:path h="1975762" w="5380799">
                <a:moveTo>
                  <a:pt x="0" y="0"/>
                </a:moveTo>
                <a:lnTo>
                  <a:pt x="5380799" y="0"/>
                </a:lnTo>
                <a:lnTo>
                  <a:pt x="5380799" y="1975762"/>
                </a:lnTo>
                <a:lnTo>
                  <a:pt x="0" y="197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5661" y="7454437"/>
            <a:ext cx="2678109" cy="2678109"/>
          </a:xfrm>
          <a:custGeom>
            <a:avLst/>
            <a:gdLst/>
            <a:ahLst/>
            <a:cxnLst/>
            <a:rect r="r" b="b" t="t" l="l"/>
            <a:pathLst>
              <a:path h="2678109" w="2678109">
                <a:moveTo>
                  <a:pt x="0" y="0"/>
                </a:moveTo>
                <a:lnTo>
                  <a:pt x="2678109" y="0"/>
                </a:lnTo>
                <a:lnTo>
                  <a:pt x="2678109" y="2678109"/>
                </a:lnTo>
                <a:lnTo>
                  <a:pt x="0" y="2678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90207" y="7461999"/>
            <a:ext cx="2662986" cy="2662986"/>
          </a:xfrm>
          <a:custGeom>
            <a:avLst/>
            <a:gdLst/>
            <a:ahLst/>
            <a:cxnLst/>
            <a:rect r="r" b="b" t="t" l="l"/>
            <a:pathLst>
              <a:path h="2662986" w="2662986">
                <a:moveTo>
                  <a:pt x="0" y="0"/>
                </a:moveTo>
                <a:lnTo>
                  <a:pt x="2662987" y="0"/>
                </a:lnTo>
                <a:lnTo>
                  <a:pt x="2662987" y="2662986"/>
                </a:lnTo>
                <a:lnTo>
                  <a:pt x="0" y="266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63770" y="4523258"/>
            <a:ext cx="5435861" cy="210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86559" y="4681870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906782" y="4681870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525761" y="4681870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2344765" y="4681870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670243" y="1241984"/>
            <a:ext cx="9508176" cy="106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4"/>
              </a:lnSpc>
              <a:spcBef>
                <a:spcPct val="0"/>
              </a:spcBef>
            </a:pPr>
            <a:r>
              <a:rPr lang="en-US" sz="7176" spc="251">
                <a:solidFill>
                  <a:srgbClr val="FFFFFF"/>
                </a:solidFill>
                <a:latin typeface="Codec Pro ExtraBold"/>
              </a:rPr>
              <a:t>Our Team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207498" y="4003942"/>
            <a:ext cx="2663159" cy="2663159"/>
            <a:chOff x="0" y="0"/>
            <a:chExt cx="12700000" cy="1270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0"/>
              <a:stretch>
                <a:fillRect l="0" t="-7256" r="0" b="-54224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281569" y="4003942"/>
            <a:ext cx="2777350" cy="2777350"/>
            <a:chOff x="0" y="0"/>
            <a:chExt cx="12700000" cy="1270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1"/>
              <a:stretch>
                <a:fillRect l="0" t="-3558" r="-15925" b="-6297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946458" y="4070726"/>
            <a:ext cx="2777350" cy="2777350"/>
            <a:chOff x="0" y="0"/>
            <a:chExt cx="12700000" cy="1270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2"/>
              <a:stretch>
                <a:fillRect l="0" t="-21177" r="0" b="-21177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565437" y="4179140"/>
            <a:ext cx="2777350" cy="2777350"/>
            <a:chOff x="0" y="0"/>
            <a:chExt cx="12700000" cy="1270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3"/>
              <a:stretch>
                <a:fillRect l="0" t="-4029" r="0" b="-4029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0452222" y="106114"/>
            <a:ext cx="3305876" cy="3084905"/>
          </a:xfrm>
          <a:custGeom>
            <a:avLst/>
            <a:gdLst/>
            <a:ahLst/>
            <a:cxnLst/>
            <a:rect r="r" b="b" t="t" l="l"/>
            <a:pathLst>
              <a:path h="3084905" w="3305876">
                <a:moveTo>
                  <a:pt x="0" y="0"/>
                </a:moveTo>
                <a:lnTo>
                  <a:pt x="3305876" y="0"/>
                </a:lnTo>
                <a:lnTo>
                  <a:pt x="3305876" y="3084905"/>
                </a:lnTo>
                <a:lnTo>
                  <a:pt x="0" y="30849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18209" y="6966015"/>
            <a:ext cx="278833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638" spc="131">
                <a:solidFill>
                  <a:srgbClr val="FFFBFB"/>
                </a:solidFill>
                <a:latin typeface="Open Sauce"/>
              </a:rPr>
              <a:t>Ashish Agarwal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61328" y="7527990"/>
            <a:ext cx="230209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4"/>
              </a:lnSpc>
            </a:pPr>
            <a:r>
              <a:rPr lang="en-US" sz="1953" spc="97">
                <a:solidFill>
                  <a:srgbClr val="FFFBFB"/>
                </a:solidFill>
                <a:latin typeface="Open Sauce"/>
              </a:rPr>
              <a:t>Project Manager/ Data Scientist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24482" y="7067151"/>
            <a:ext cx="3221302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638" spc="131">
                <a:solidFill>
                  <a:srgbClr val="FFFBFB"/>
                </a:solidFill>
                <a:latin typeface="Open Sauce"/>
              </a:rPr>
              <a:t>Sowmya Bathula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91356" y="7733901"/>
            <a:ext cx="230209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4"/>
              </a:lnSpc>
            </a:pPr>
            <a:r>
              <a:rPr lang="en-US" sz="1953" spc="97">
                <a:solidFill>
                  <a:srgbClr val="FFFBFB"/>
                </a:solidFill>
                <a:latin typeface="Open Sauce"/>
              </a:rPr>
              <a:t>Data Engineer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65437" y="7140408"/>
            <a:ext cx="273118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Harshitha G.S.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03063" y="773390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Data Analyst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30326" y="7057626"/>
            <a:ext cx="317721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Shaagun Suresh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22042" y="773390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ML Engineer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28535" y="3698799"/>
            <a:ext cx="10496788" cy="302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1"/>
              </a:lnSpc>
              <a:spcBef>
                <a:spcPct val="0"/>
              </a:spcBef>
            </a:pPr>
            <a:r>
              <a:rPr lang="en-US" sz="4293">
                <a:solidFill>
                  <a:srgbClr val="FFFFFF"/>
                </a:solidFill>
                <a:latin typeface="DM Sans Bold"/>
              </a:rPr>
              <a:t>Have</a:t>
            </a:r>
            <a:r>
              <a:rPr lang="en-US" sz="4293">
                <a:solidFill>
                  <a:srgbClr val="FFFFFF"/>
                </a:solidFill>
                <a:latin typeface="DM Sans Bold"/>
              </a:rPr>
              <a:t> you ever wondered if those small actions, pauses, and revisions </a:t>
            </a:r>
          </a:p>
          <a:p>
            <a:pPr algn="ctr">
              <a:lnSpc>
                <a:spcPts val="6011"/>
              </a:lnSpc>
              <a:spcBef>
                <a:spcPct val="0"/>
              </a:spcBef>
            </a:pPr>
            <a:r>
              <a:rPr lang="en-US" sz="4293">
                <a:solidFill>
                  <a:srgbClr val="FFFFFF"/>
                </a:solidFill>
                <a:latin typeface="DM Sans Bold"/>
              </a:rPr>
              <a:t>could be the key to enhance writing quality?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517839" y="3860415"/>
            <a:ext cx="5770161" cy="5770161"/>
          </a:xfrm>
          <a:custGeom>
            <a:avLst/>
            <a:gdLst/>
            <a:ahLst/>
            <a:cxnLst/>
            <a:rect r="r" b="b" t="t" l="l"/>
            <a:pathLst>
              <a:path h="5770161" w="5770161">
                <a:moveTo>
                  <a:pt x="0" y="0"/>
                </a:moveTo>
                <a:lnTo>
                  <a:pt x="5770161" y="0"/>
                </a:lnTo>
                <a:lnTo>
                  <a:pt x="5770161" y="5770161"/>
                </a:lnTo>
                <a:lnTo>
                  <a:pt x="0" y="5770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44071" y="1117986"/>
            <a:ext cx="12470650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Problem Statement</a:t>
            </a: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17236">
            <a:off x="-2029689" y="7001012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01588" y="4947583"/>
            <a:ext cx="15193216" cy="288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5"/>
              </a:lnSpc>
            </a:pPr>
            <a:r>
              <a:rPr lang="en-US" sz="4103">
                <a:solidFill>
                  <a:srgbClr val="000000"/>
                </a:solidFill>
                <a:latin typeface="Canva Sans"/>
              </a:rPr>
              <a:t>Does typing behavior effect the outcome of an essay? </a:t>
            </a:r>
          </a:p>
          <a:p>
            <a:pPr>
              <a:lnSpc>
                <a:spcPts val="5745"/>
              </a:lnSpc>
            </a:pPr>
          </a:p>
          <a:p>
            <a:pPr>
              <a:lnSpc>
                <a:spcPts val="5745"/>
              </a:lnSpc>
            </a:pPr>
          </a:p>
          <a:p>
            <a:pPr>
              <a:lnSpc>
                <a:spcPts val="5745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7496698">
            <a:off x="14662467" y="5056338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44071" y="1117986"/>
            <a:ext cx="12470650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OBJECTIVE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17236">
            <a:off x="-2029689" y="7001012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3386" y="4343178"/>
            <a:ext cx="15193216" cy="332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To uncover and clarify the connections between different writing processes and the quality of written content.</a:t>
            </a:r>
          </a:p>
          <a:p>
            <a:pPr>
              <a:lnSpc>
                <a:spcPts val="3780"/>
              </a:lnSpc>
            </a:pPr>
          </a:p>
          <a:p>
            <a:pPr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Focus on fostering better writing practices by clarifying how each writing process influences the overall quality of written content.</a:t>
            </a:r>
          </a:p>
          <a:p>
            <a:pPr>
              <a:lnSpc>
                <a:spcPts val="3780"/>
              </a:lnSpc>
            </a:pPr>
          </a:p>
          <a:p>
            <a:pPr>
              <a:lnSpc>
                <a:spcPts val="378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7496698">
            <a:off x="14662467" y="5056338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568327" y="3404546"/>
            <a:ext cx="1430573" cy="2346679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740762" y="4206404"/>
            <a:ext cx="400220" cy="743671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116855" y="3622396"/>
            <a:ext cx="7267822" cy="1888981"/>
            <a:chOff x="0" y="0"/>
            <a:chExt cx="7374240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10373" y="5723550"/>
            <a:ext cx="1431283" cy="2346679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654808" y="6525409"/>
            <a:ext cx="400220" cy="743671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368537" y="5941400"/>
            <a:ext cx="7270660" cy="1888981"/>
            <a:chOff x="0" y="0"/>
            <a:chExt cx="7377120" cy="19166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148851" y="3894411"/>
            <a:ext cx="1041142" cy="1239455"/>
          </a:xfrm>
          <a:custGeom>
            <a:avLst/>
            <a:gdLst/>
            <a:ahLst/>
            <a:cxnLst/>
            <a:rect r="r" b="b" t="t" l="l"/>
            <a:pathLst>
              <a:path h="1239455" w="1041142">
                <a:moveTo>
                  <a:pt x="0" y="0"/>
                </a:moveTo>
                <a:lnTo>
                  <a:pt x="1041142" y="0"/>
                </a:lnTo>
                <a:lnTo>
                  <a:pt x="1041142" y="1239455"/>
                </a:lnTo>
                <a:lnTo>
                  <a:pt x="0" y="1239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551855" y="6171523"/>
            <a:ext cx="1198910" cy="1316169"/>
          </a:xfrm>
          <a:custGeom>
            <a:avLst/>
            <a:gdLst/>
            <a:ahLst/>
            <a:cxnLst/>
            <a:rect r="r" b="b" t="t" l="l"/>
            <a:pathLst>
              <a:path h="1316169" w="1198910">
                <a:moveTo>
                  <a:pt x="0" y="0"/>
                </a:moveTo>
                <a:lnTo>
                  <a:pt x="1198911" y="0"/>
                </a:lnTo>
                <a:lnTo>
                  <a:pt x="1198911" y="1316169"/>
                </a:lnTo>
                <a:lnTo>
                  <a:pt x="0" y="1316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384677" y="414381"/>
            <a:ext cx="3334111" cy="3334111"/>
          </a:xfrm>
          <a:custGeom>
            <a:avLst/>
            <a:gdLst/>
            <a:ahLst/>
            <a:cxnLst/>
            <a:rect r="r" b="b" t="t" l="l"/>
            <a:pathLst>
              <a:path h="3334111" w="3334111">
                <a:moveTo>
                  <a:pt x="0" y="0"/>
                </a:moveTo>
                <a:lnTo>
                  <a:pt x="3334111" y="0"/>
                </a:lnTo>
                <a:lnTo>
                  <a:pt x="3334111" y="3334111"/>
                </a:lnTo>
                <a:lnTo>
                  <a:pt x="0" y="33341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46853" y="372734"/>
            <a:ext cx="5605439" cy="268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64"/>
              </a:lnSpc>
              <a:spcBef>
                <a:spcPct val="0"/>
              </a:spcBef>
            </a:pPr>
            <a:r>
              <a:rPr lang="en-US" sz="5046" spc="494">
                <a:solidFill>
                  <a:srgbClr val="FFFFFF"/>
                </a:solidFill>
                <a:latin typeface="Codec Pro ExtraBold Bold"/>
              </a:rPr>
              <a:t>Data Source and Distribution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32868" y="4296504"/>
            <a:ext cx="4466414" cy="59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71"/>
              </a:lnSpc>
              <a:spcBef>
                <a:spcPct val="0"/>
              </a:spcBef>
            </a:pPr>
            <a:r>
              <a:rPr lang="en-US" sz="1791" spc="175">
                <a:solidFill>
                  <a:srgbClr val="FFFFFF"/>
                </a:solidFill>
                <a:latin typeface="Open Sauce"/>
              </a:rPr>
              <a:t>The dataset is taken from Kaggle 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19903" y="4025429"/>
            <a:ext cx="1203221" cy="98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8"/>
              </a:lnSpc>
              <a:spcBef>
                <a:spcPct val="0"/>
              </a:spcBef>
            </a:pPr>
            <a:r>
              <a:rPr lang="en-US" sz="5382" spc="527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41656" y="6312788"/>
            <a:ext cx="1203221" cy="98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8"/>
              </a:lnSpc>
              <a:spcBef>
                <a:spcPct val="0"/>
              </a:spcBef>
            </a:pPr>
            <a:r>
              <a:rPr lang="en-US" sz="5382" spc="527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07775" y="6399776"/>
            <a:ext cx="4466414" cy="90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71"/>
              </a:lnSpc>
              <a:spcBef>
                <a:spcPct val="0"/>
              </a:spcBef>
            </a:pPr>
            <a:r>
              <a:rPr lang="en-US" sz="1791" spc="175">
                <a:solidFill>
                  <a:srgbClr val="FFFFFF"/>
                </a:solidFill>
                <a:latin typeface="Open Sauce"/>
              </a:rPr>
              <a:t>Large dataset of keystroke logs capturing writing process features.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29410" y="882969"/>
            <a:ext cx="15022588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CRISP METHODOLOGY</a:t>
            </a: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011835" y="3079360"/>
            <a:ext cx="8811295" cy="7207640"/>
          </a:xfrm>
          <a:custGeom>
            <a:avLst/>
            <a:gdLst/>
            <a:ahLst/>
            <a:cxnLst/>
            <a:rect r="r" b="b" t="t" l="l"/>
            <a:pathLst>
              <a:path h="7207640" w="8811295">
                <a:moveTo>
                  <a:pt x="0" y="0"/>
                </a:moveTo>
                <a:lnTo>
                  <a:pt x="8811295" y="0"/>
                </a:lnTo>
                <a:lnTo>
                  <a:pt x="8811295" y="7207640"/>
                </a:lnTo>
                <a:lnTo>
                  <a:pt x="0" y="7207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469987" y="778141"/>
            <a:ext cx="19207658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BUSINESS UNDERSTANDING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35242" y="2867433"/>
            <a:ext cx="6617517" cy="41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</a:rPr>
              <a:t>Why do we care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2202" y="5076825"/>
            <a:ext cx="13648684" cy="63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1"/>
              </a:lnSpc>
            </a:pPr>
            <a:r>
              <a:rPr lang="en-US" sz="3779">
                <a:solidFill>
                  <a:srgbClr val="000000"/>
                </a:solidFill>
                <a:latin typeface="Canva Sans Bold"/>
              </a:rPr>
              <a:t>Empowering Intelligent Tutoring and grading Systems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261" y="5826564"/>
            <a:ext cx="15759137" cy="214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3442" indent="-441721" lvl="1">
              <a:lnSpc>
                <a:spcPts val="5728"/>
              </a:lnSpc>
              <a:buFont typeface="Arial"/>
              <a:buChar char="•"/>
            </a:pPr>
            <a:r>
              <a:rPr lang="en-US" sz="4091">
                <a:solidFill>
                  <a:srgbClr val="000000"/>
                </a:solidFill>
                <a:latin typeface="Canva Sans"/>
              </a:rPr>
              <a:t>Supporting educational institutions in optimizing teaching methods.</a:t>
            </a:r>
          </a:p>
          <a:p>
            <a:pPr marL="883442" indent="-441721" lvl="1">
              <a:lnSpc>
                <a:spcPts val="5728"/>
              </a:lnSpc>
              <a:buFont typeface="Arial"/>
              <a:buChar char="•"/>
            </a:pPr>
            <a:r>
              <a:rPr lang="en-US" sz="4091">
                <a:solidFill>
                  <a:srgbClr val="000000"/>
                </a:solidFill>
                <a:latin typeface="Canva Sans"/>
              </a:rPr>
              <a:t>Enhancing students' writing skills and learning outcomes.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29410" y="882969"/>
            <a:ext cx="15022588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DATA UNDERSTANDING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835272" y="3679437"/>
            <a:ext cx="14617455" cy="5472137"/>
          </a:xfrm>
          <a:custGeom>
            <a:avLst/>
            <a:gdLst/>
            <a:ahLst/>
            <a:cxnLst/>
            <a:rect r="r" b="b" t="t" l="l"/>
            <a:pathLst>
              <a:path h="5472137" w="14617455">
                <a:moveTo>
                  <a:pt x="0" y="0"/>
                </a:moveTo>
                <a:lnTo>
                  <a:pt x="14617456" y="0"/>
                </a:lnTo>
                <a:lnTo>
                  <a:pt x="14617456" y="5472137"/>
                </a:lnTo>
                <a:lnTo>
                  <a:pt x="0" y="5472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DAFxKF8TtpE</dc:identifier>
  <dcterms:modified xsi:type="dcterms:W3CDTF">2011-08-01T06:04:30Z</dcterms:modified>
  <cp:revision>1</cp:revision>
  <dc:title>Beige Brown Minimal Organic Creative Project Presentation</dc:title>
</cp:coreProperties>
</file>